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1/31/2023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1/31/2023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1/31/2023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1/31/2023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1/31/2023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1/31/2023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1/31/2023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1/31/2023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1/31/2023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1/31/2023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1/31/2023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1/31/2023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algn="ctr"/>
            <a:r>
              <a:rPr lang="en-US" sz="6000" dirty="0"/>
              <a:t>Spearman’s Rank Correlation Coefficient: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marL="0" indent="0" algn="just"/>
            <a:r>
              <a:rPr lang="en-US" sz="2400" dirty="0"/>
              <a:t>The Spearman’s Rank Correlation Coefficient is the non-parametric statistical measure used to study the strength of association between the two ranked variables. This method is applied to the ordinal set of numbers, which can be arranged in order, i.e. one after the other so that ranks can be given to each.</a:t>
            </a:r>
            <a:br>
              <a:rPr lang="en-US" sz="2400" dirty="0"/>
            </a:br>
            <a:br>
              <a:rPr lang="en-US" sz="2400" dirty="0"/>
            </a:br>
            <a:r>
              <a:rPr lang="en-US" sz="2400" dirty="0"/>
              <a:t> In the rank correlation coefficient method, the ranks are given to each individual on the basis of its quality or quantity, such as ranking starts from position 1st and goes till Nth position for the one ranked last in the group.</a:t>
            </a:r>
            <a:endParaRPr lang="en-US" sz="24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0000"/>
                </a:solidFill>
                <a:latin typeface="Algerian" panose="04020705040A02060702" pitchFamily="82" charset="0"/>
              </a:rPr>
              <a:t>Definition:</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6CDB-20E9-E2C8-C977-E1AB7D95B210}"/>
              </a:ext>
            </a:extLst>
          </p:cNvPr>
          <p:cNvSpPr>
            <a:spLocks noGrp="1"/>
          </p:cNvSpPr>
          <p:nvPr>
            <p:ph type="title"/>
          </p:nvPr>
        </p:nvSpPr>
        <p:spPr/>
        <p:txBody>
          <a:bodyPr>
            <a:normAutofit/>
          </a:bodyPr>
          <a:lstStyle/>
          <a:p>
            <a:r>
              <a:rPr lang="en-US" dirty="0"/>
              <a:t>The formula to calculate the rank correlation coefficient is:</a:t>
            </a:r>
          </a:p>
        </p:txBody>
      </p:sp>
      <p:pic>
        <p:nvPicPr>
          <p:cNvPr id="5" name="Content Placeholder 4">
            <a:extLst>
              <a:ext uri="{FF2B5EF4-FFF2-40B4-BE49-F238E27FC236}">
                <a16:creationId xmlns:a16="http://schemas.microsoft.com/office/drawing/2014/main" id="{34188D0B-6EF8-DDAC-2AB4-4B4D8F945D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109" y="2667000"/>
            <a:ext cx="6359129" cy="2216944"/>
          </a:xfrm>
        </p:spPr>
      </p:pic>
    </p:spTree>
    <p:extLst>
      <p:ext uri="{BB962C8B-B14F-4D97-AF65-F5344CB8AC3E}">
        <p14:creationId xmlns:p14="http://schemas.microsoft.com/office/powerpoint/2010/main" val="116217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0864-3417-1E40-E277-810FEDAC81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E28B11-2EED-7E21-AA49-F6AE15DA8EB4}"/>
              </a:ext>
            </a:extLst>
          </p:cNvPr>
          <p:cNvSpPr>
            <a:spLocks noGrp="1"/>
          </p:cNvSpPr>
          <p:nvPr>
            <p:ph idx="1"/>
          </p:nvPr>
        </p:nvSpPr>
        <p:spPr/>
        <p:txBody>
          <a:bodyPr/>
          <a:lstStyle/>
          <a:p>
            <a:r>
              <a:rPr lang="en-US" dirty="0"/>
              <a:t>Where,</a:t>
            </a:r>
            <a:r>
              <a:rPr lang="el-GR" dirty="0"/>
              <a:t>ρ</a:t>
            </a:r>
            <a:r>
              <a:rPr lang="en-US" dirty="0"/>
              <a:t>=Rank coefficient of correlation</a:t>
            </a:r>
          </a:p>
          <a:p>
            <a:r>
              <a:rPr lang="en-US" dirty="0"/>
              <a:t>d=Difference of ranks</a:t>
            </a:r>
          </a:p>
          <a:p>
            <a:r>
              <a:rPr lang="en-US" dirty="0"/>
              <a:t>N = Number of Observations</a:t>
            </a:r>
          </a:p>
          <a:p>
            <a:r>
              <a:rPr lang="en-US" dirty="0"/>
              <a:t>The value of </a:t>
            </a:r>
            <a:r>
              <a:rPr lang="el-GR" dirty="0"/>
              <a:t>ρ</a:t>
            </a:r>
            <a:r>
              <a:rPr lang="en-US" dirty="0"/>
              <a:t> lies between ±1 such as:</a:t>
            </a:r>
          </a:p>
          <a:p>
            <a:r>
              <a:rPr lang="el-GR" dirty="0"/>
              <a:t>ρ</a:t>
            </a:r>
            <a:r>
              <a:rPr lang="en-US" dirty="0"/>
              <a:t> =+1, there is a complete agreement in the order of ranks and move in the same direction.</a:t>
            </a:r>
          </a:p>
          <a:p>
            <a:r>
              <a:rPr lang="el-GR" dirty="0"/>
              <a:t>ρ</a:t>
            </a:r>
            <a:r>
              <a:rPr lang="en-US" dirty="0"/>
              <a:t>=-1, there is a complete agreement in the order of ranks, but are in opposite directions.</a:t>
            </a:r>
          </a:p>
          <a:p>
            <a:r>
              <a:rPr lang="el-GR" dirty="0"/>
              <a:t>ρ</a:t>
            </a:r>
            <a:r>
              <a:rPr lang="en-US" dirty="0"/>
              <a:t> =0, there is no association in the ranks.</a:t>
            </a:r>
          </a:p>
          <a:p>
            <a:endParaRPr lang="en-US" dirty="0"/>
          </a:p>
        </p:txBody>
      </p:sp>
    </p:spTree>
    <p:extLst>
      <p:ext uri="{BB962C8B-B14F-4D97-AF65-F5344CB8AC3E}">
        <p14:creationId xmlns:p14="http://schemas.microsoft.com/office/powerpoint/2010/main" val="261694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2471-A604-FFB4-E9FE-706B3372507F}"/>
              </a:ext>
            </a:extLst>
          </p:cNvPr>
          <p:cNvSpPr>
            <a:spLocks noGrp="1"/>
          </p:cNvSpPr>
          <p:nvPr>
            <p:ph type="title"/>
          </p:nvPr>
        </p:nvSpPr>
        <p:spPr/>
        <p:txBody>
          <a:bodyPr>
            <a:normAutofit/>
          </a:bodyPr>
          <a:lstStyle/>
          <a:p>
            <a:r>
              <a:rPr lang="en-US" sz="3200" dirty="0"/>
              <a:t>While solving for the rank correlation coefficient one may come across the following problems:</a:t>
            </a:r>
          </a:p>
        </p:txBody>
      </p:sp>
      <p:sp>
        <p:nvSpPr>
          <p:cNvPr id="3" name="Content Placeholder 2">
            <a:extLst>
              <a:ext uri="{FF2B5EF4-FFF2-40B4-BE49-F238E27FC236}">
                <a16:creationId xmlns:a16="http://schemas.microsoft.com/office/drawing/2014/main" id="{B0110559-023C-8E47-5D81-A260ACABA620}"/>
              </a:ext>
            </a:extLst>
          </p:cNvPr>
          <p:cNvSpPr>
            <a:spLocks noGrp="1"/>
          </p:cNvSpPr>
          <p:nvPr>
            <p:ph idx="1"/>
          </p:nvPr>
        </p:nvSpPr>
        <p:spPr/>
        <p:txBody>
          <a:bodyPr>
            <a:normAutofit/>
          </a:bodyPr>
          <a:lstStyle/>
          <a:p>
            <a:r>
              <a:rPr lang="en-US" dirty="0"/>
              <a:t>▪ Where actual Ranks are given</a:t>
            </a:r>
          </a:p>
          <a:p>
            <a:r>
              <a:rPr lang="en-US" dirty="0"/>
              <a:t>▪ Where ranks are not given</a:t>
            </a:r>
          </a:p>
          <a:p>
            <a:r>
              <a:rPr lang="en-US" dirty="0"/>
              <a:t>▪ Equal Ranks or Tie in Ranks</a:t>
            </a:r>
          </a:p>
          <a:p>
            <a:endParaRPr lang="en-US" dirty="0"/>
          </a:p>
        </p:txBody>
      </p:sp>
    </p:spTree>
    <p:extLst>
      <p:ext uri="{BB962C8B-B14F-4D97-AF65-F5344CB8AC3E}">
        <p14:creationId xmlns:p14="http://schemas.microsoft.com/office/powerpoint/2010/main" val="331194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A63A-B340-98F6-75B6-43795B2959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5BD479F-6983-5E73-7843-9A42D598D237}"/>
              </a:ext>
            </a:extLst>
          </p:cNvPr>
          <p:cNvSpPr>
            <a:spLocks noGrp="1"/>
          </p:cNvSpPr>
          <p:nvPr>
            <p:ph idx="1"/>
          </p:nvPr>
        </p:nvSpPr>
        <p:spPr/>
        <p:txBody>
          <a:bodyPr>
            <a:normAutofit fontScale="92500" lnSpcReduction="20000"/>
          </a:bodyPr>
          <a:lstStyle/>
          <a:p>
            <a:pPr marL="0" indent="0">
              <a:buNone/>
            </a:pPr>
            <a:r>
              <a:rPr lang="en-US" b="1" dirty="0"/>
              <a:t>Where actual ranks are given: </a:t>
            </a:r>
            <a:r>
              <a:rPr lang="en-US" dirty="0"/>
              <a:t>An individual must follow the following steps to calculate the correlation coefficient:</a:t>
            </a:r>
          </a:p>
          <a:p>
            <a:pPr marL="0" indent="0">
              <a:buNone/>
            </a:pPr>
            <a:r>
              <a:rPr lang="en-US" dirty="0"/>
              <a:t>1. First, the difference between the ranks (R1-R2) must be calculated, denoted by D.</a:t>
            </a:r>
          </a:p>
          <a:p>
            <a:pPr marL="0" indent="0">
              <a:buNone/>
            </a:pPr>
            <a:r>
              <a:rPr lang="en-US" dirty="0"/>
              <a:t>2. Then, square these differences to remove the negative sign and obtain its sum ∑D2.</a:t>
            </a:r>
          </a:p>
          <a:p>
            <a:pPr marL="0" indent="0">
              <a:buNone/>
            </a:pPr>
            <a:r>
              <a:rPr lang="en-US" dirty="0"/>
              <a:t>3. Apply the formula as shown above.</a:t>
            </a:r>
          </a:p>
          <a:p>
            <a:pPr marL="0" indent="0" algn="just">
              <a:buNone/>
            </a:pPr>
            <a:r>
              <a:rPr lang="en-US" b="1" dirty="0"/>
              <a:t>Where ranks are not given: </a:t>
            </a:r>
            <a:r>
              <a:rPr lang="en-US" dirty="0"/>
              <a:t>In case the ranks are not given, then the individual may assign the rank by taking either the highest value or the lowest value as 1. Whatever criteria is being decided the same method should be applied to all the variables.</a:t>
            </a:r>
          </a:p>
          <a:p>
            <a:pPr marL="0" indent="0" algn="just">
              <a:buNone/>
            </a:pPr>
            <a:r>
              <a:rPr lang="en-US" b="1" dirty="0"/>
              <a:t>Equal Ranks or Tie in Ranks: </a:t>
            </a:r>
            <a:r>
              <a:rPr lang="en-US" dirty="0"/>
              <a:t>In case the same ranks are assigned to two or more entities, then the ranks are assigned on an average basis. Such as if two individuals are ranked equal at third position, then the ranks shall be calculated as:(3+4)/2 = 3.5</a:t>
            </a:r>
          </a:p>
        </p:txBody>
      </p:sp>
    </p:spTree>
    <p:extLst>
      <p:ext uri="{BB962C8B-B14F-4D97-AF65-F5344CB8AC3E}">
        <p14:creationId xmlns:p14="http://schemas.microsoft.com/office/powerpoint/2010/main" val="73369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C649-C14C-FB24-61A8-E7D091970953}"/>
              </a:ext>
            </a:extLst>
          </p:cNvPr>
          <p:cNvSpPr>
            <a:spLocks noGrp="1"/>
          </p:cNvSpPr>
          <p:nvPr>
            <p:ph type="title"/>
          </p:nvPr>
        </p:nvSpPr>
        <p:spPr/>
        <p:txBody>
          <a:bodyPr>
            <a:normAutofit/>
          </a:bodyPr>
          <a:lstStyle/>
          <a:p>
            <a:r>
              <a:rPr lang="en-US" sz="3600" dirty="0"/>
              <a:t>The formula to calculate the rank correlation coefficient when there is a tie in the ranks is:</a:t>
            </a:r>
          </a:p>
        </p:txBody>
      </p:sp>
      <p:pic>
        <p:nvPicPr>
          <p:cNvPr id="5" name="Content Placeholder 4">
            <a:extLst>
              <a:ext uri="{FF2B5EF4-FFF2-40B4-BE49-F238E27FC236}">
                <a16:creationId xmlns:a16="http://schemas.microsoft.com/office/drawing/2014/main" id="{DC2A070A-57F9-C150-DD51-1547A0C82A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638" y="3070596"/>
            <a:ext cx="10058400" cy="1359746"/>
          </a:xfrm>
        </p:spPr>
      </p:pic>
    </p:spTree>
    <p:extLst>
      <p:ext uri="{BB962C8B-B14F-4D97-AF65-F5344CB8AC3E}">
        <p14:creationId xmlns:p14="http://schemas.microsoft.com/office/powerpoint/2010/main" val="203807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6DCA-F692-43AB-212D-3F13D25DBC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A35AF2-719D-BD72-0F7B-5D649F8AFBF2}"/>
              </a:ext>
            </a:extLst>
          </p:cNvPr>
          <p:cNvSpPr>
            <a:spLocks noGrp="1"/>
          </p:cNvSpPr>
          <p:nvPr>
            <p:ph idx="1"/>
          </p:nvPr>
        </p:nvSpPr>
        <p:spPr/>
        <p:txBody>
          <a:bodyPr/>
          <a:lstStyle/>
          <a:p>
            <a:r>
              <a:rPr lang="en-US" dirty="0"/>
              <a:t>Where m = number of items whose ranks are common.</a:t>
            </a:r>
          </a:p>
          <a:p>
            <a:r>
              <a:rPr lang="en-US" dirty="0"/>
              <a:t>Note: The Spearman’s rank correlation coefficient method is applied only when the initial data are </a:t>
            </a:r>
          </a:p>
          <a:p>
            <a:r>
              <a:rPr lang="en-US" dirty="0"/>
              <a:t>in the form of ranks, and N (number of observations) is fairly small, i.e. not greater than 25 or 30.</a:t>
            </a:r>
          </a:p>
          <a:p>
            <a:endParaRPr lang="en-US" dirty="0"/>
          </a:p>
        </p:txBody>
      </p:sp>
    </p:spTree>
    <p:extLst>
      <p:ext uri="{BB962C8B-B14F-4D97-AF65-F5344CB8AC3E}">
        <p14:creationId xmlns:p14="http://schemas.microsoft.com/office/powerpoint/2010/main" val="157192024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{DA26C63D-B11D-4660-A1FF-6A320A3EB0E3}tf56160789_win32</Template>
  <TotalTime>16</TotalTime>
  <Words>484</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Bookman Old Style</vt:lpstr>
      <vt:lpstr>Calibri</vt:lpstr>
      <vt:lpstr>Franklin Gothic Book</vt:lpstr>
      <vt:lpstr>1_RetrospectVTI</vt:lpstr>
      <vt:lpstr>Spearman’s Rank Correlation Coefficient:</vt:lpstr>
      <vt:lpstr>The Spearman’s Rank Correlation Coefficient is the non-parametric statistical measure used to study the strength of association between the two ranked variables. This method is applied to the ordinal set of numbers, which can be arranged in order, i.e. one after the other so that ranks can be given to each.   In the rank correlation coefficient method, the ranks are given to each individual on the basis of its quality or quantity, such as ranking starts from position 1st and goes till Nth position for the one ranked last in the group.</vt:lpstr>
      <vt:lpstr>The formula to calculate the rank correlation coefficient is:</vt:lpstr>
      <vt:lpstr>PowerPoint Presentation</vt:lpstr>
      <vt:lpstr>While solving for the rank correlation coefficient one may come across the following problems:</vt:lpstr>
      <vt:lpstr>PowerPoint Presentation</vt:lpstr>
      <vt:lpstr>The formula to calculate the rank correlation coefficient when there is a tie in the ranks 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Spearman’s Rank Correlation Coefficient:</dc:title>
  <dc:creator>Ananya Priya</dc:creator>
  <cp:lastModifiedBy>Ananya Priya</cp:lastModifiedBy>
  <cp:revision>1</cp:revision>
  <dcterms:created xsi:type="dcterms:W3CDTF">2023-01-31T17:39:38Z</dcterms:created>
  <dcterms:modified xsi:type="dcterms:W3CDTF">2023-01-31T17:56:34Z</dcterms:modified>
</cp:coreProperties>
</file>